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21" r:id="rId3"/>
    <p:sldId id="388" r:id="rId4"/>
    <p:sldId id="466" r:id="rId5"/>
    <p:sldId id="469" r:id="rId6"/>
    <p:sldId id="467" r:id="rId7"/>
    <p:sldId id="468" r:id="rId8"/>
    <p:sldId id="470" r:id="rId9"/>
    <p:sldId id="465" r:id="rId10"/>
    <p:sldId id="284" r:id="rId11"/>
    <p:sldId id="471" r:id="rId12"/>
    <p:sldId id="582" r:id="rId13"/>
    <p:sldId id="579" r:id="rId14"/>
    <p:sldId id="577" r:id="rId15"/>
    <p:sldId id="578" r:id="rId16"/>
    <p:sldId id="472" r:id="rId17"/>
    <p:sldId id="473" r:id="rId18"/>
    <p:sldId id="474" r:id="rId19"/>
    <p:sldId id="382" r:id="rId20"/>
    <p:sldId id="479" r:id="rId21"/>
    <p:sldId id="477" r:id="rId22"/>
    <p:sldId id="478" r:id="rId23"/>
    <p:sldId id="480" r:id="rId24"/>
    <p:sldId id="476" r:id="rId25"/>
    <p:sldId id="580" r:id="rId26"/>
    <p:sldId id="581" r:id="rId27"/>
    <p:sldId id="481" r:id="rId28"/>
    <p:sldId id="484" r:id="rId29"/>
    <p:sldId id="482" r:id="rId30"/>
    <p:sldId id="483" r:id="rId31"/>
    <p:sldId id="485" r:id="rId32"/>
    <p:sldId id="487" r:id="rId33"/>
    <p:sldId id="488" r:id="rId34"/>
    <p:sldId id="4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57"/>
    <p:restoredTop sz="94421"/>
  </p:normalViewPr>
  <p:slideViewPr>
    <p:cSldViewPr snapToGrid="0" snapToObjects="1" showGuides="1">
      <p:cViewPr varScale="1">
        <p:scale>
          <a:sx n="64" d="100"/>
          <a:sy n="64" d="100"/>
        </p:scale>
        <p:origin x="184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3CFF2-8481-F64E-BB35-683174E1F864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AF9C3-6898-734B-B094-6E43BB775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0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The_JOP</a:t>
            </a:r>
            <a:r>
              <a:rPr lang="en-US" dirty="0"/>
              <a:t>/status/1152632262896189441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8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www.theatlantic.com</a:t>
            </a:r>
            <a:r>
              <a:rPr lang="en-US" dirty="0"/>
              <a:t>/education/archive/2018/11/anxiety-depression-mental-health-graduate-school/576769/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0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background – AUC and history failure – PMF and state department failure – job market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70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https://99percentinvisible.org/episode/wait-wait-tell-me/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https://99percentinvisible.org/episode/wait-wait-tell-me/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AF9C3-6898-734B-B094-6E43BB7752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9FB-647F-5B42-BB71-6678A7C72A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16A60-E973-DA44-AA69-0835EDAA0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83C-DB08-9348-8491-8FA4465A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2206A-82C5-3F42-ABB3-4076B520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D57B5-D232-984F-A9D0-AC3A5CF2D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665F-3384-7A45-9951-0790F77C5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B5DE1-6311-4643-9C87-E5487B64A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9B0C2-547A-BE40-884F-A36EA698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5410-786E-3947-8C5F-822A8DA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BCDF5-CA6D-624D-AE0F-2E946AC7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14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EE679C-D989-0F44-B0A9-6C1C84DD3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2184A-5D98-5044-AF5B-A368B6E7E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E300-C64C-404D-B31A-DD02C3B1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B10F7-07F8-9145-88F8-4EFDF4878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CDD6-96E2-1B47-AB47-FCA0BD3F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9BC6-9FB0-AD44-B8A4-E41C1088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5"/>
            <a:ext cx="10515600" cy="924832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CB0D-1F9A-9842-83A4-2C4C0917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6115C-655E-2542-AEC6-E216122E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8217-00F3-9A42-9F49-A3EA991F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CA51-12CE-8044-A567-6E3E9071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29CE-0379-1341-9CBB-CEB13F09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FFDD-BAB5-5F4F-9F50-9FDF32E0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B167-299A-9D46-AE80-2B9C6699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57FC7-61ED-4B44-9800-9CE620F53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1BC99-BDAA-4241-B072-55FA33A3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2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12F2-5A6C-074C-897F-DB0535B88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8D40F-ABC7-CF4F-B6DB-BEF51758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94A7-9423-2749-ACF2-2975782A2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D6FF-1C3D-8044-A4B3-A1298EE756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A9E8F-D343-7C4B-AD83-0F9A710D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D94DC-0B04-3846-A3B3-E97E7C3E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463-E4D1-2845-B03C-1AEBAD4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ECC8-19D0-7246-9491-9BFA58A0F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4CF99-BBFB-D74C-859B-32BFD916D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5A12-FB6D-974E-8592-D62ECE69A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9445D-9A21-8040-9A39-AEF1BAA406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967B4-66A8-C242-978E-B400333B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88E44-0F95-F143-95A4-60C62F02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78237-AC9E-4F4F-8DE7-579833E4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1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64C1-D2C4-8B47-86B3-6EE0BEE5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905925"/>
          </a:xfrm>
        </p:spPr>
        <p:txBody>
          <a:bodyPr/>
          <a:lstStyle>
            <a:lvl1pPr algn="ctr">
              <a:defRPr spc="1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4DE19-C222-2644-9E14-F7EA9155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4EDF1-97E4-9B46-998C-2EA686A5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07792-E6B8-9E4C-BAB7-7152072A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0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D06CB-330E-1948-B926-37B62CAC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EA2E1-690E-6645-9B3D-5E4D82B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92284-6B2B-E94B-8263-2914264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4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D656-6F15-EA40-B8EB-427F3E02B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0D54-971D-AA4E-ABC6-0255C393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F1F86-F6B5-CF48-8B76-147355882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AC1D1-C9CA-3C43-8042-8B7E813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A70AF-B059-6F49-AF45-53BBD83D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31AD0-700C-1442-92D3-6D6BBF32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4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158B-11B1-F747-8C3F-025C252F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5A4110-BB27-0344-9EB7-EFB1C130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F373-2CBE-9248-87C6-BF9503ED7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1CB9-8661-284C-80C9-A275EDC9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B42CE1-1E40-A04B-997C-97A4ECE655D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E6D28-9903-7D4A-8EE6-66C799BC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43A36-A8D0-F444-953E-55D31ECD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1B5A7-038C-D043-90C7-5973CB4AA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5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214009-04AB-3C47-A02A-650482AD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854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7FF39-AF91-E047-9BFA-1F8709008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640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i="0" kern="1200" spc="500" baseline="0">
          <a:solidFill>
            <a:schemeClr val="tx1"/>
          </a:solidFill>
          <a:latin typeface="Avenir Next Demi Bold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136" userDrawn="1">
          <p15:clr>
            <a:srgbClr val="F26B43"/>
          </p15:clr>
        </p15:guide>
        <p15:guide id="4" pos="2544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pos="1920" userDrawn="1">
          <p15:clr>
            <a:srgbClr val="F26B43"/>
          </p15:clr>
        </p15:guide>
        <p15:guide id="7" pos="7488" userDrawn="1">
          <p15:clr>
            <a:srgbClr val="F26B43"/>
          </p15:clr>
        </p15:guide>
        <p15:guide id="8" pos="96" userDrawn="1">
          <p15:clr>
            <a:srgbClr val="F26B43"/>
          </p15:clr>
        </p15:guide>
        <p15:guide id="9" orient="horz" pos="4224" userDrawn="1">
          <p15:clr>
            <a:srgbClr val="F26B43"/>
          </p15:clr>
        </p15:guide>
        <p15:guide id="10" pos="3936" userDrawn="1">
          <p15:clr>
            <a:srgbClr val="F26B43"/>
          </p15:clr>
        </p15:guide>
        <p15:guide id="11" pos="3744" userDrawn="1">
          <p15:clr>
            <a:srgbClr val="F26B43"/>
          </p15:clr>
        </p15:guide>
        <p15:guide id="12" pos="5236" userDrawn="1">
          <p15:clr>
            <a:srgbClr val="F26B43"/>
          </p15:clr>
        </p15:guide>
        <p15:guide id="13" pos="5040" userDrawn="1">
          <p15:clr>
            <a:srgbClr val="F26B43"/>
          </p15:clr>
        </p15:guide>
        <p15:guide id="14" pos="2640" userDrawn="1">
          <p15:clr>
            <a:srgbClr val="F26B43"/>
          </p15:clr>
        </p15:guide>
        <p15:guide id="15" pos="2448" userDrawn="1">
          <p15:clr>
            <a:srgbClr val="F26B43"/>
          </p15:clr>
        </p15:guide>
        <p15:guide id="16" pos="2020" userDrawn="1">
          <p15:clr>
            <a:srgbClr val="F26B43"/>
          </p15:clr>
        </p15:guide>
        <p15:guide id="17" pos="1800" userDrawn="1">
          <p15:clr>
            <a:srgbClr val="F26B43"/>
          </p15:clr>
        </p15:guide>
        <p15:guide id="18" pos="5860" userDrawn="1">
          <p15:clr>
            <a:srgbClr val="F26B43"/>
          </p15:clr>
        </p15:guide>
        <p15:guide id="19" pos="5664" userDrawn="1">
          <p15:clr>
            <a:srgbClr val="F26B43"/>
          </p15:clr>
        </p15:guide>
        <p15:guide id="20" pos="196" userDrawn="1">
          <p15:clr>
            <a:srgbClr val="F26B43"/>
          </p15:clr>
        </p15:guide>
        <p15:guide id="21" pos="7584" userDrawn="1">
          <p15:clr>
            <a:srgbClr val="F26B43"/>
          </p15:clr>
        </p15:guide>
        <p15:guide id="22" orient="horz" pos="936" userDrawn="1">
          <p15:clr>
            <a:srgbClr val="F26B43"/>
          </p15:clr>
        </p15:guide>
        <p15:guide id="2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AEEE-AB9E-2E49-AE24-AE9A5D2C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" y="1122363"/>
            <a:ext cx="11887200" cy="2387600"/>
          </a:xfrm>
        </p:spPr>
        <p:txBody>
          <a:bodyPr>
            <a:noAutofit/>
          </a:bodyPr>
          <a:lstStyle/>
          <a:p>
            <a:r>
              <a:rPr lang="en-US" sz="4800" spc="1000" dirty="0"/>
              <a:t>CURIOSITY, TRANSPARENCY, &amp; FAILURE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4D54C-096E-8148-9C48-547F29D6E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Andrew Heiss, PhD</a:t>
            </a:r>
          </a:p>
          <a:p>
            <a:r>
              <a:rPr lang="en-US" dirty="0"/>
              <a:t>Georgia State University</a:t>
            </a:r>
          </a:p>
          <a:p>
            <a:r>
              <a:rPr lang="en-US" dirty="0"/>
              <a:t>September 19, 2019</a:t>
            </a:r>
          </a:p>
          <a:p>
            <a:r>
              <a:rPr lang="en-US" dirty="0"/>
              <a:t>@</a:t>
            </a:r>
            <a:r>
              <a:rPr lang="en-US" dirty="0" err="1"/>
              <a:t>andrewheiss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D55386-9888-0744-8B86-BDAD01868E9E}"/>
              </a:ext>
            </a:extLst>
          </p:cNvPr>
          <p:cNvSpPr/>
          <p:nvPr/>
        </p:nvSpPr>
        <p:spPr>
          <a:xfrm>
            <a:off x="0" y="5349874"/>
            <a:ext cx="12192000" cy="1508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0CCEE-3A09-F340-BB42-6F662B25F4F1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97425"/>
            <a:ext cx="118872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RADICAL TRANSPARENCY &amp; PUBLIC WORK</a:t>
            </a:r>
            <a:endParaRPr lang="en-US" spc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F2A1F-DE7F-7645-8A23-953DB605D5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87FF32-4BA1-9F4D-8D94-524D5915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08916"/>
            <a:ext cx="12192000" cy="229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44665-B7AF-AB46-8000-C61B3460539C}"/>
              </a:ext>
            </a:extLst>
          </p:cNvPr>
          <p:cNvSpPr txBox="1"/>
          <p:nvPr/>
        </p:nvSpPr>
        <p:spPr>
          <a:xfrm>
            <a:off x="1600200" y="510570"/>
            <a:ext cx="8991599" cy="156966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we normally think of </a:t>
            </a:r>
            <a:b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</a:b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our work and goals</a:t>
            </a:r>
          </a:p>
        </p:txBody>
      </p:sp>
    </p:spTree>
    <p:extLst>
      <p:ext uri="{BB962C8B-B14F-4D97-AF65-F5344CB8AC3E}">
        <p14:creationId xmlns:p14="http://schemas.microsoft.com/office/powerpoint/2010/main" val="163498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457B4E-B318-A34F-9105-91EAC919A8F1}"/>
              </a:ext>
            </a:extLst>
          </p:cNvPr>
          <p:cNvSpPr txBox="1"/>
          <p:nvPr/>
        </p:nvSpPr>
        <p:spPr>
          <a:xfrm>
            <a:off x="2085894" y="1822231"/>
            <a:ext cx="8020212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Find excuses to use it!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68043-1D97-5145-B0FD-BA89706D9D5F}"/>
              </a:ext>
            </a:extLst>
          </p:cNvPr>
          <p:cNvSpPr txBox="1"/>
          <p:nvPr/>
        </p:nvSpPr>
        <p:spPr>
          <a:xfrm>
            <a:off x="4093026" y="4241167"/>
            <a:ext cx="3999593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Data play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1B7DB-E687-6E4C-85A3-501D2503EE8E}"/>
              </a:ext>
            </a:extLst>
          </p:cNvPr>
          <p:cNvSpPr txBox="1"/>
          <p:nvPr/>
        </p:nvSpPr>
        <p:spPr>
          <a:xfrm>
            <a:off x="3387725" y="3249383"/>
            <a:ext cx="5416550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Dumb dinky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5897E-D995-A746-A27C-F7846915939E}"/>
              </a:ext>
            </a:extLst>
          </p:cNvPr>
          <p:cNvSpPr txBox="1"/>
          <p:nvPr/>
        </p:nvSpPr>
        <p:spPr>
          <a:xfrm>
            <a:off x="4096203" y="5232951"/>
            <a:ext cx="3999594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Actual projects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E572E-B287-F646-86FD-07DDD5E79D72}"/>
              </a:ext>
            </a:extLst>
          </p:cNvPr>
          <p:cNvSpPr txBox="1"/>
          <p:nvPr/>
        </p:nvSpPr>
        <p:spPr>
          <a:xfrm>
            <a:off x="2085894" y="433369"/>
            <a:ext cx="8020212" cy="1015663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6000" b="1" dirty="0">
                <a:solidFill>
                  <a:prstClr val="white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do you learn R?</a:t>
            </a:r>
          </a:p>
        </p:txBody>
      </p:sp>
    </p:spTree>
    <p:extLst>
      <p:ext uri="{BB962C8B-B14F-4D97-AF65-F5344CB8AC3E}">
        <p14:creationId xmlns:p14="http://schemas.microsoft.com/office/powerpoint/2010/main" val="31073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99FC5-5A1D-B840-B18C-C8BD807B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0"/>
            <a:ext cx="6807200" cy="4376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139AE-10A0-FC40-BDE3-2239A79D1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1" y="2239055"/>
            <a:ext cx="6648449" cy="42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7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6F858-5BED-F944-8CB1-483312A3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2" y="0"/>
            <a:ext cx="1103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9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44979-CFE5-8545-9501-817F3BEA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1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244665-B7AF-AB46-8000-C61B3460539C}"/>
              </a:ext>
            </a:extLst>
          </p:cNvPr>
          <p:cNvSpPr txBox="1"/>
          <p:nvPr/>
        </p:nvSpPr>
        <p:spPr>
          <a:xfrm>
            <a:off x="1600200" y="510570"/>
            <a:ext cx="8991599" cy="156966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we should think of </a:t>
            </a:r>
            <a:b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</a:br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our work and goals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E3CDAF-3979-7E4A-A4A9-E0F21CF0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04744"/>
            <a:ext cx="12192000" cy="32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9FCEC5-4FB3-2F40-9FEC-73BADD4E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254000"/>
            <a:ext cx="8509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38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0141936-490D-454E-B5B5-80FBD5F6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207" y="978040"/>
            <a:ext cx="8451586" cy="490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0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70908F-29B0-F84D-876C-8CE9A2F95E80}"/>
              </a:ext>
            </a:extLst>
          </p:cNvPr>
          <p:cNvSpPr txBox="1"/>
          <p:nvPr/>
        </p:nvSpPr>
        <p:spPr>
          <a:xfrm>
            <a:off x="3304462" y="4217240"/>
            <a:ext cx="558307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Early feedback on ideas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7D42-79C5-2B4A-938A-012D71CC6E87}"/>
              </a:ext>
            </a:extLst>
          </p:cNvPr>
          <p:cNvSpPr txBox="1"/>
          <p:nvPr/>
        </p:nvSpPr>
        <p:spPr>
          <a:xfrm>
            <a:off x="2008909" y="464403"/>
            <a:ext cx="8174181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Benefits of working in public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B2BFF-843D-AA4B-9766-7A963961885C}"/>
              </a:ext>
            </a:extLst>
          </p:cNvPr>
          <p:cNvSpPr txBox="1"/>
          <p:nvPr/>
        </p:nvSpPr>
        <p:spPr>
          <a:xfrm>
            <a:off x="4793728" y="5101631"/>
            <a:ext cx="260454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4E219-775A-6343-923D-20368B7B112A}"/>
              </a:ext>
            </a:extLst>
          </p:cNvPr>
          <p:cNvSpPr txBox="1"/>
          <p:nvPr/>
        </p:nvSpPr>
        <p:spPr>
          <a:xfrm>
            <a:off x="3304463" y="5979321"/>
            <a:ext cx="558307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Normalization of failure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B734-1954-964E-AC2C-278A55CDF08A}"/>
              </a:ext>
            </a:extLst>
          </p:cNvPr>
          <p:cNvSpPr txBox="1"/>
          <p:nvPr/>
        </p:nvSpPr>
        <p:spPr>
          <a:xfrm>
            <a:off x="4189343" y="1577469"/>
            <a:ext cx="381331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Build reputation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2B512-89C3-0944-A10A-8FE8A0DFAA0C}"/>
              </a:ext>
            </a:extLst>
          </p:cNvPr>
          <p:cNvSpPr txBox="1"/>
          <p:nvPr/>
        </p:nvSpPr>
        <p:spPr>
          <a:xfrm>
            <a:off x="4663500" y="2455159"/>
            <a:ext cx="2865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BAF21-2D20-B748-8672-0FF3A4E83C97}"/>
              </a:ext>
            </a:extLst>
          </p:cNvPr>
          <p:cNvSpPr txBox="1"/>
          <p:nvPr/>
        </p:nvSpPr>
        <p:spPr>
          <a:xfrm>
            <a:off x="3998676" y="3332849"/>
            <a:ext cx="419464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Grow community</a:t>
            </a:r>
          </a:p>
        </p:txBody>
      </p:sp>
    </p:spTree>
    <p:extLst>
      <p:ext uri="{BB962C8B-B14F-4D97-AF65-F5344CB8AC3E}">
        <p14:creationId xmlns:p14="http://schemas.microsoft.com/office/powerpoint/2010/main" val="13316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212022"/>
          </a:xfrm>
        </p:spPr>
        <p:txBody>
          <a:bodyPr>
            <a:normAutofit/>
          </a:bodyPr>
          <a:lstStyle/>
          <a:p>
            <a:r>
              <a:rPr lang="en-US" dirty="0"/>
              <a:t>FAILURE</a:t>
            </a:r>
            <a:endParaRPr lang="en-US" spc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9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6C1D4-CEF9-BA4C-8D11-AD9E67CB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567" y="0"/>
            <a:ext cx="733213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99FD29-6672-3E48-9B15-67C89D03F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19"/>
          <a:stretch/>
        </p:blipFill>
        <p:spPr>
          <a:xfrm>
            <a:off x="5698671" y="16329"/>
            <a:ext cx="634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630C6-663D-FC43-A6B7-5765924E5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0"/>
            <a:ext cx="1175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EB17B-D6A2-6141-AB27-DD5993C7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75" y="0"/>
            <a:ext cx="1033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6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70908F-29B0-F84D-876C-8CE9A2F95E80}"/>
              </a:ext>
            </a:extLst>
          </p:cNvPr>
          <p:cNvSpPr txBox="1"/>
          <p:nvPr/>
        </p:nvSpPr>
        <p:spPr>
          <a:xfrm>
            <a:off x="3304463" y="5299330"/>
            <a:ext cx="558307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Make research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EC7D42-79C5-2B4A-938A-012D71CC6E87}"/>
              </a:ext>
            </a:extLst>
          </p:cNvPr>
          <p:cNvSpPr txBox="1"/>
          <p:nvPr/>
        </p:nvSpPr>
        <p:spPr>
          <a:xfrm>
            <a:off x="3025308" y="654903"/>
            <a:ext cx="614138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How to work in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B4B734-1954-964E-AC2C-278A55CDF08A}"/>
              </a:ext>
            </a:extLst>
          </p:cNvPr>
          <p:cNvSpPr txBox="1"/>
          <p:nvPr/>
        </p:nvSpPr>
        <p:spPr>
          <a:xfrm>
            <a:off x="4520251" y="2659559"/>
            <a:ext cx="31515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Analyze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2B512-89C3-0944-A10A-8FE8A0DFAA0C}"/>
              </a:ext>
            </a:extLst>
          </p:cNvPr>
          <p:cNvSpPr txBox="1"/>
          <p:nvPr/>
        </p:nvSpPr>
        <p:spPr>
          <a:xfrm>
            <a:off x="3760501" y="3537249"/>
            <a:ext cx="4671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Blog about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EBAF21-2D20-B748-8672-0FF3A4E83C97}"/>
              </a:ext>
            </a:extLst>
          </p:cNvPr>
          <p:cNvSpPr txBox="1"/>
          <p:nvPr/>
        </p:nvSpPr>
        <p:spPr>
          <a:xfrm>
            <a:off x="3998677" y="4414939"/>
            <a:ext cx="4194647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Teach concepts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526A67-75DE-2E42-8CCC-357C846E556A}"/>
              </a:ext>
            </a:extLst>
          </p:cNvPr>
          <p:cNvSpPr txBox="1"/>
          <p:nvPr/>
        </p:nvSpPr>
        <p:spPr>
          <a:xfrm>
            <a:off x="4187686" y="1778519"/>
            <a:ext cx="3813315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Blog and tweet</a:t>
            </a:r>
          </a:p>
        </p:txBody>
      </p:sp>
    </p:spTree>
    <p:extLst>
      <p:ext uri="{BB962C8B-B14F-4D97-AF65-F5344CB8AC3E}">
        <p14:creationId xmlns:p14="http://schemas.microsoft.com/office/powerpoint/2010/main" val="41854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EA82FBB-8274-6544-BE62-F07B2287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189890" cy="46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27EFC7-18CD-EE40-A99A-EB30FBF7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295400"/>
            <a:ext cx="7921375" cy="4450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40AC1-05D0-FC49-A169-AD80063A0A1B}"/>
              </a:ext>
            </a:extLst>
          </p:cNvPr>
          <p:cNvSpPr txBox="1"/>
          <p:nvPr/>
        </p:nvSpPr>
        <p:spPr>
          <a:xfrm>
            <a:off x="3788943" y="187533"/>
            <a:ext cx="461411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Start a blog</a:t>
            </a:r>
          </a:p>
        </p:txBody>
      </p:sp>
    </p:spTree>
    <p:extLst>
      <p:ext uri="{BB962C8B-B14F-4D97-AF65-F5344CB8AC3E}">
        <p14:creationId xmlns:p14="http://schemas.microsoft.com/office/powerpoint/2010/main" val="3449449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ACC1FC-2F7A-5E4F-A3B7-6D9BEA49E1A2}"/>
              </a:ext>
            </a:extLst>
          </p:cNvPr>
          <p:cNvSpPr txBox="1"/>
          <p:nvPr/>
        </p:nvSpPr>
        <p:spPr>
          <a:xfrm>
            <a:off x="2194016" y="312003"/>
            <a:ext cx="7803967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Finding online communities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53440-3026-0943-81C5-1F287EF33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96" y="1295401"/>
            <a:ext cx="4167726" cy="5198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652AD7-4DC0-0144-97AB-8639B597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94" y="1295400"/>
            <a:ext cx="4094432" cy="52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3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C81FD-F411-3D41-99FB-63A6C520F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0"/>
            <a:ext cx="5638800" cy="68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15F7F-7527-4B4D-8980-A0FBA0396AF0}"/>
              </a:ext>
            </a:extLst>
          </p:cNvPr>
          <p:cNvSpPr txBox="1"/>
          <p:nvPr/>
        </p:nvSpPr>
        <p:spPr>
          <a:xfrm>
            <a:off x="4189341" y="187533"/>
            <a:ext cx="3813316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Analyze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BE44E-E76B-7940-946C-3C69DDC75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110834"/>
            <a:ext cx="6346002" cy="5559633"/>
          </a:xfrm>
          <a:prstGeom prst="rect">
            <a:avLst/>
          </a:prstGeom>
        </p:spPr>
      </p:pic>
      <p:pic>
        <p:nvPicPr>
          <p:cNvPr id="5122" name="Picture 2" descr="Polity in the US and OECD">
            <a:extLst>
              <a:ext uri="{FF2B5EF4-FFF2-40B4-BE49-F238E27FC236}">
                <a16:creationId xmlns:a16="http://schemas.microsoft.com/office/drawing/2014/main" id="{066D6561-A920-C542-B6E0-0CFE01EFF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3429000"/>
            <a:ext cx="4800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py XPath">
            <a:extLst>
              <a:ext uri="{FF2B5EF4-FFF2-40B4-BE49-F238E27FC236}">
                <a16:creationId xmlns:a16="http://schemas.microsoft.com/office/drawing/2014/main" id="{1B937C58-0A47-EF42-97E3-4D2C06EE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92" y="1432232"/>
            <a:ext cx="4795358" cy="17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09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75A78-20F4-8540-A355-01F038899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684095"/>
            <a:ext cx="5372864" cy="2561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61CEF-B6A8-8742-ADBA-E4E66D268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63964"/>
            <a:ext cx="5219700" cy="278765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0D4A88D3-744C-5943-A626-94D814D5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738" y="3393340"/>
            <a:ext cx="4850524" cy="34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st unique nouns in the Qur'an">
            <a:extLst>
              <a:ext uri="{FF2B5EF4-FFF2-40B4-BE49-F238E27FC236}">
                <a16:creationId xmlns:a16="http://schemas.microsoft.com/office/drawing/2014/main" id="{CD018D3B-CDC7-4B44-BFCB-A8FBE27A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40" y="263964"/>
            <a:ext cx="5306410" cy="303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823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6E320-104D-E949-8FBE-D73E1C2CD83A}"/>
              </a:ext>
            </a:extLst>
          </p:cNvPr>
          <p:cNvSpPr txBox="1"/>
          <p:nvPr/>
        </p:nvSpPr>
        <p:spPr>
          <a:xfrm>
            <a:off x="3053590" y="187533"/>
            <a:ext cx="609533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Blog about research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61B6E-E9A2-FB4C-A2E1-107164C5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81" y="1292560"/>
            <a:ext cx="6728637" cy="53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3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B7ABA7-9D2C-1943-9BAE-A58E3C97ACC4}"/>
              </a:ext>
            </a:extLst>
          </p:cNvPr>
          <p:cNvSpPr txBox="1"/>
          <p:nvPr/>
        </p:nvSpPr>
        <p:spPr>
          <a:xfrm>
            <a:off x="1734448" y="915884"/>
            <a:ext cx="8723103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Failure is core </a:t>
            </a:r>
            <a:b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to research and academia.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B1073-DC1D-9E4E-B2A8-D53D284ADDD2}"/>
              </a:ext>
            </a:extLst>
          </p:cNvPr>
          <p:cNvSpPr txBox="1"/>
          <p:nvPr/>
        </p:nvSpPr>
        <p:spPr>
          <a:xfrm>
            <a:off x="2952096" y="3057491"/>
            <a:ext cx="189840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Grants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DBFD8-5659-254E-B298-F49CA9446104}"/>
              </a:ext>
            </a:extLst>
          </p:cNvPr>
          <p:cNvSpPr txBox="1"/>
          <p:nvPr/>
        </p:nvSpPr>
        <p:spPr>
          <a:xfrm>
            <a:off x="5169204" y="3057491"/>
            <a:ext cx="406939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Journal articles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F52BA-4E94-0741-A885-C3CD8F9FAFFF}"/>
              </a:ext>
            </a:extLst>
          </p:cNvPr>
          <p:cNvSpPr txBox="1"/>
          <p:nvPr/>
        </p:nvSpPr>
        <p:spPr>
          <a:xfrm>
            <a:off x="3387819" y="4187789"/>
            <a:ext cx="541636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Disappointing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14087-D4A9-1147-9AFC-CC026E10A1F2}"/>
              </a:ext>
            </a:extLst>
          </p:cNvPr>
          <p:cNvSpPr txBox="1"/>
          <p:nvPr/>
        </p:nvSpPr>
        <p:spPr>
          <a:xfrm>
            <a:off x="2255330" y="5331299"/>
            <a:ext cx="5416360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No/slow feedback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B9451-17BC-A74F-92DA-BFE39300E7E7}"/>
              </a:ext>
            </a:extLst>
          </p:cNvPr>
          <p:cNvSpPr txBox="1"/>
          <p:nvPr/>
        </p:nvSpPr>
        <p:spPr>
          <a:xfrm>
            <a:off x="7973409" y="5318087"/>
            <a:ext cx="1905001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Luck</a:t>
            </a:r>
          </a:p>
        </p:txBody>
      </p:sp>
    </p:spTree>
    <p:extLst>
      <p:ext uri="{BB962C8B-B14F-4D97-AF65-F5344CB8AC3E}">
        <p14:creationId xmlns:p14="http://schemas.microsoft.com/office/powerpoint/2010/main" val="165983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6E320-104D-E949-8FBE-D73E1C2CD83A}"/>
              </a:ext>
            </a:extLst>
          </p:cNvPr>
          <p:cNvSpPr txBox="1"/>
          <p:nvPr/>
        </p:nvSpPr>
        <p:spPr>
          <a:xfrm>
            <a:off x="3525059" y="187533"/>
            <a:ext cx="5141883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Teach a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824ED-08ED-CE44-B611-7E6FAC8B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85900"/>
            <a:ext cx="5842594" cy="4549031"/>
          </a:xfrm>
          <a:prstGeom prst="rect">
            <a:avLst/>
          </a:prstGeom>
        </p:spPr>
      </p:pic>
      <p:pic>
        <p:nvPicPr>
          <p:cNvPr id="7170" name="Picture 2" descr="Exploratory data analysis">
            <a:extLst>
              <a:ext uri="{FF2B5EF4-FFF2-40B4-BE49-F238E27FC236}">
                <a16:creationId xmlns:a16="http://schemas.microsoft.com/office/drawing/2014/main" id="{6DE0E91E-6B32-CB44-AC33-195C9B28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23" y="4145205"/>
            <a:ext cx="3584553" cy="25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parison of all methods">
            <a:extLst>
              <a:ext uri="{FF2B5EF4-FFF2-40B4-BE49-F238E27FC236}">
                <a16:creationId xmlns:a16="http://schemas.microsoft.com/office/drawing/2014/main" id="{E1163A7F-A23F-3942-936C-541A1A36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64" y="1485900"/>
            <a:ext cx="5603671" cy="26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9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82BED9-9C2E-2243-B6F2-79D461B0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97985"/>
            <a:ext cx="6306631" cy="4062029"/>
          </a:xfrm>
          <a:prstGeom prst="rect">
            <a:avLst/>
          </a:prstGeom>
        </p:spPr>
      </p:pic>
      <p:pic>
        <p:nvPicPr>
          <p:cNvPr id="7" name="Picture 2" descr="Complete example">
            <a:extLst>
              <a:ext uri="{FF2B5EF4-FFF2-40B4-BE49-F238E27FC236}">
                <a16:creationId xmlns:a16="http://schemas.microsoft.com/office/drawing/2014/main" id="{C7A45369-848C-7041-A658-44FD71980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99" y="3494690"/>
            <a:ext cx="4708634" cy="33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hree indifference curves">
            <a:extLst>
              <a:ext uri="{FF2B5EF4-FFF2-40B4-BE49-F238E27FC236}">
                <a16:creationId xmlns:a16="http://schemas.microsoft.com/office/drawing/2014/main" id="{AD6B7C5D-D2C2-9149-BE0C-D32719F3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15" y="274473"/>
            <a:ext cx="4539417" cy="32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99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860AA-9910-CA46-BBDE-DEEF782DFB90}"/>
              </a:ext>
            </a:extLst>
          </p:cNvPr>
          <p:cNvSpPr txBox="1"/>
          <p:nvPr/>
        </p:nvSpPr>
        <p:spPr>
          <a:xfrm>
            <a:off x="3008005" y="187533"/>
            <a:ext cx="6175990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Make research public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1AC17B-4A66-7641-8228-D6DD826D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852" y="1295400"/>
            <a:ext cx="5913496" cy="526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45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4D85F-8603-8147-A316-EEB1CBF2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523870"/>
            <a:ext cx="6484883" cy="3627138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F0511-E397-9343-8A19-61E53590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50" y="1713185"/>
            <a:ext cx="6346558" cy="3261251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8E7CC-B519-E74F-83B2-363E1102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50" y="2240510"/>
            <a:ext cx="6738300" cy="421974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217124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0A6685-F301-814D-974B-B7B84E7C5B87}"/>
              </a:ext>
            </a:extLst>
          </p:cNvPr>
          <p:cNvSpPr txBox="1"/>
          <p:nvPr/>
        </p:nvSpPr>
        <p:spPr>
          <a:xfrm>
            <a:off x="3025308" y="654903"/>
            <a:ext cx="6141384" cy="83099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Moral of the 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8FAFB-23E9-8843-BBEB-2720587E5220}"/>
              </a:ext>
            </a:extLst>
          </p:cNvPr>
          <p:cNvSpPr txBox="1"/>
          <p:nvPr/>
        </p:nvSpPr>
        <p:spPr>
          <a:xfrm>
            <a:off x="3582925" y="3335343"/>
            <a:ext cx="5026149" cy="1334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Be open about failure and struggles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902A8-1A4E-DA4F-BF13-8AE84AD27506}"/>
              </a:ext>
            </a:extLst>
          </p:cNvPr>
          <p:cNvSpPr txBox="1"/>
          <p:nvPr/>
        </p:nvSpPr>
        <p:spPr>
          <a:xfrm>
            <a:off x="3566929" y="4868877"/>
            <a:ext cx="5058141" cy="1334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Embrace curiosity </a:t>
            </a:r>
            <a:b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</a:br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and share your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DB3FD-003E-0244-93D6-6F577DAFC47B}"/>
              </a:ext>
            </a:extLst>
          </p:cNvPr>
          <p:cNvSpPr txBox="1"/>
          <p:nvPr/>
        </p:nvSpPr>
        <p:spPr>
          <a:xfrm>
            <a:off x="1683625" y="1801808"/>
            <a:ext cx="8824749" cy="1334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 defTabSz="457200"/>
            <a:r>
              <a:rPr lang="en-US" sz="40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ource Sans Pro"/>
              </a:rPr>
              <a:t>Research is hard and alienating and lonely and (sometimes) crushing</a:t>
            </a:r>
          </a:p>
        </p:txBody>
      </p:sp>
    </p:spTree>
    <p:extLst>
      <p:ext uri="{BB962C8B-B14F-4D97-AF65-F5344CB8AC3E}">
        <p14:creationId xmlns:p14="http://schemas.microsoft.com/office/powerpoint/2010/main" val="342806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3A7E73-94E3-1245-A45C-AD113070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850" y="234950"/>
            <a:ext cx="74803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1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C07A0-5529-BB45-A5C9-87B98FD0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4000"/>
            <a:ext cx="9906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8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328BB-45CA-804C-A2A0-59988A272D96}"/>
              </a:ext>
            </a:extLst>
          </p:cNvPr>
          <p:cNvSpPr txBox="1"/>
          <p:nvPr/>
        </p:nvSpPr>
        <p:spPr>
          <a:xfrm>
            <a:off x="2491411" y="1295400"/>
            <a:ext cx="7209176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This sucks and </a:t>
            </a:r>
            <a:b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</a:br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shouldn’t be this way.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48D1C-B2BC-934E-849E-891D12443FB1}"/>
              </a:ext>
            </a:extLst>
          </p:cNvPr>
          <p:cNvSpPr txBox="1"/>
          <p:nvPr/>
        </p:nvSpPr>
        <p:spPr>
          <a:xfrm>
            <a:off x="2491412" y="3429000"/>
            <a:ext cx="7209176" cy="11114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But existing institutional structures make it </a:t>
            </a:r>
            <a:r>
              <a:rPr lang="en-US" sz="3200" dirty="0" err="1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kinda</a:t>
            </a:r>
            <a:r>
              <a:rPr lang="en-US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 inevitable </a:t>
            </a:r>
            <a:r>
              <a:rPr lang="en-US" altLang="ja-JP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¯\_(</a:t>
            </a:r>
            <a:r>
              <a:rPr lang="ja-JP" altLang="en-US" sz="3200">
                <a:solidFill>
                  <a:schemeClr val="accent3"/>
                </a:solidFill>
                <a:latin typeface="Roboto Light" panose="02000000000000000000" pitchFamily="2" charset="0"/>
                <a:ea typeface="Roboto" panose="02000000000000000000" pitchFamily="2" charset="0"/>
                <a:cs typeface="Roboto Condensed" charset="0"/>
              </a:rPr>
              <a:t>ツ</a:t>
            </a:r>
            <a:r>
              <a:rPr lang="en-US" altLang="ja-JP" sz="32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Condensed" charset="0"/>
              </a:rPr>
              <a:t>)_/¯</a:t>
            </a:r>
            <a:endParaRPr lang="en-US" sz="3200" dirty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328BB-45CA-804C-A2A0-59988A272D96}"/>
              </a:ext>
            </a:extLst>
          </p:cNvPr>
          <p:cNvSpPr txBox="1"/>
          <p:nvPr/>
        </p:nvSpPr>
        <p:spPr>
          <a:xfrm>
            <a:off x="3117001" y="1485900"/>
            <a:ext cx="5957996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Embrace and normalize failure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D0F33-E3C7-E942-A661-948509E8BEDC}"/>
              </a:ext>
            </a:extLst>
          </p:cNvPr>
          <p:cNvSpPr txBox="1"/>
          <p:nvPr/>
        </p:nvSpPr>
        <p:spPr>
          <a:xfrm>
            <a:off x="1292772" y="3530163"/>
            <a:ext cx="9606455" cy="175432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Consider sharing and making your research process public</a:t>
            </a:r>
          </a:p>
        </p:txBody>
      </p:sp>
    </p:spTree>
    <p:extLst>
      <p:ext uri="{BB962C8B-B14F-4D97-AF65-F5344CB8AC3E}">
        <p14:creationId xmlns:p14="http://schemas.microsoft.com/office/powerpoint/2010/main" val="182024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9328-FA89-BC42-BCC9-43E01622D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83223"/>
            <a:ext cx="10515600" cy="2091553"/>
          </a:xfrm>
        </p:spPr>
        <p:txBody>
          <a:bodyPr/>
          <a:lstStyle/>
          <a:p>
            <a:r>
              <a:rPr lang="en-US" dirty="0"/>
              <a:t>ACADEMIC MEANDERING</a:t>
            </a:r>
            <a:endParaRPr lang="en-US" spc="1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77CD8-76C1-9843-BCBE-7D1C221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1D5134-5849-D94B-AC4A-6D6E91A6E89E}"/>
              </a:ext>
            </a:extLst>
          </p:cNvPr>
          <p:cNvSpPr/>
          <p:nvPr/>
        </p:nvSpPr>
        <p:spPr>
          <a:xfrm>
            <a:off x="0" y="0"/>
            <a:ext cx="12192000" cy="7290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3F64D5-FB37-C54C-B206-79119037F4FA}"/>
              </a:ext>
            </a:extLst>
          </p:cNvPr>
          <p:cNvSpPr/>
          <p:nvPr/>
        </p:nvSpPr>
        <p:spPr>
          <a:xfrm>
            <a:off x="0" y="6128951"/>
            <a:ext cx="12192000" cy="7290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7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4E1D80-AB65-A842-895D-4E698E164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82" b="17821"/>
          <a:stretch/>
        </p:blipFill>
        <p:spPr>
          <a:xfrm>
            <a:off x="-159658" y="1799412"/>
            <a:ext cx="12257314" cy="3634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28B300-4254-5A43-BA45-E4F9995FC85E}"/>
              </a:ext>
            </a:extLst>
          </p:cNvPr>
          <p:cNvSpPr/>
          <p:nvPr/>
        </p:nvSpPr>
        <p:spPr>
          <a:xfrm>
            <a:off x="6096000" y="4297683"/>
            <a:ext cx="513806" cy="1387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9BE172-AE69-EF46-81BF-DCCDF4E8F3B2}"/>
              </a:ext>
            </a:extLst>
          </p:cNvPr>
          <p:cNvSpPr/>
          <p:nvPr/>
        </p:nvSpPr>
        <p:spPr>
          <a:xfrm>
            <a:off x="11347269" y="4171953"/>
            <a:ext cx="513806" cy="1387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875CE-F41D-2945-806F-9E9BC0BDFCF4}"/>
              </a:ext>
            </a:extLst>
          </p:cNvPr>
          <p:cNvSpPr/>
          <p:nvPr/>
        </p:nvSpPr>
        <p:spPr>
          <a:xfrm>
            <a:off x="2343694" y="5013691"/>
            <a:ext cx="513806" cy="1387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33EF38-AF52-AA47-8677-63802E580BB0}"/>
              </a:ext>
            </a:extLst>
          </p:cNvPr>
          <p:cNvSpPr/>
          <p:nvPr/>
        </p:nvSpPr>
        <p:spPr>
          <a:xfrm>
            <a:off x="7873343" y="3093562"/>
            <a:ext cx="336331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The world sees this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5CB97-2745-7D48-B07B-90C59EBCE095}"/>
              </a:ext>
            </a:extLst>
          </p:cNvPr>
          <p:cNvSpPr/>
          <p:nvPr/>
        </p:nvSpPr>
        <p:spPr>
          <a:xfrm>
            <a:off x="1738311" y="5423551"/>
            <a:ext cx="336331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 Condensed" charset="0"/>
              </a:rPr>
              <a:t>Show people what this looks like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4E3D3-43EF-6F42-9509-704D09DCF026}"/>
              </a:ext>
            </a:extLst>
          </p:cNvPr>
          <p:cNvSpPr txBox="1"/>
          <p:nvPr/>
        </p:nvSpPr>
        <p:spPr>
          <a:xfrm>
            <a:off x="1600200" y="233681"/>
            <a:ext cx="8991599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Source Sans Pro"/>
              </a:rPr>
              <a:t>The Design Squiggle</a:t>
            </a:r>
          </a:p>
        </p:txBody>
      </p:sp>
    </p:spTree>
    <p:extLst>
      <p:ext uri="{BB962C8B-B14F-4D97-AF65-F5344CB8AC3E}">
        <p14:creationId xmlns:p14="http://schemas.microsoft.com/office/powerpoint/2010/main" val="3693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Plasma">
      <a:dk1>
        <a:srgbClr val="4D4D4D"/>
      </a:dk1>
      <a:lt1>
        <a:srgbClr val="FFFFFF"/>
      </a:lt1>
      <a:dk2>
        <a:srgbClr val="44546A"/>
      </a:dk2>
      <a:lt2>
        <a:srgbClr val="E7E6E6"/>
      </a:lt2>
      <a:accent1>
        <a:srgbClr val="0D1687"/>
      </a:accent1>
      <a:accent2>
        <a:srgbClr val="DA5B69"/>
      </a:accent2>
      <a:accent3>
        <a:srgbClr val="F9983E"/>
      </a:accent3>
      <a:accent4>
        <a:srgbClr val="6621A7"/>
      </a:accent4>
      <a:accent5>
        <a:srgbClr val="AB2494"/>
      </a:accent5>
      <a:accent6>
        <a:srgbClr val="F7E22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260</Words>
  <Application>Microsoft Macintosh PowerPoint</Application>
  <PresentationFormat>Widescreen</PresentationFormat>
  <Paragraphs>61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 Next Demi Bold</vt:lpstr>
      <vt:lpstr>Calibri</vt:lpstr>
      <vt:lpstr>Roboto</vt:lpstr>
      <vt:lpstr>Roboto Light</vt:lpstr>
      <vt:lpstr>Office Theme</vt:lpstr>
      <vt:lpstr>CURIOSITY, TRANSPARENCY, &amp; FAILURE</vt:lpstr>
      <vt:lpstr>FAILURE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ACADEMIC MEANDERING</vt:lpstr>
      <vt:lpstr>PowerPoint Presentation</vt:lpstr>
      <vt:lpstr>RADICAL TRANSPARENCY &amp; PUBLIC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Andrew Heiss</dc:creator>
  <cp:lastModifiedBy>Andrew Heiss</cp:lastModifiedBy>
  <cp:revision>126</cp:revision>
  <cp:lastPrinted>2018-09-19T16:19:28Z</cp:lastPrinted>
  <dcterms:created xsi:type="dcterms:W3CDTF">2018-09-04T16:36:47Z</dcterms:created>
  <dcterms:modified xsi:type="dcterms:W3CDTF">2019-09-19T22:30:06Z</dcterms:modified>
</cp:coreProperties>
</file>